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</p:sldIdLst>
  <p:sldSz cx="7560005" cy="10080003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" y="0"/>
            <a:ext cx="233807" cy="648004"/>
          </a:xfrm>
          <a:custGeom>
            <a:avLst/>
            <a:gdLst>
              <a:gd name="connsiteX0" fmla="*/ 0 w 233807"/>
              <a:gd name="connsiteY0" fmla="*/ 648004 h 648004"/>
              <a:gd name="connsiteX1" fmla="*/ 233807 w 233807"/>
              <a:gd name="connsiteY1" fmla="*/ 648004 h 648004"/>
              <a:gd name="connsiteX2" fmla="*/ 233807 w 233807"/>
              <a:gd name="connsiteY2" fmla="*/ 0 h 648004"/>
              <a:gd name="connsiteX3" fmla="*/ 0 w 233807"/>
              <a:gd name="connsiteY3" fmla="*/ 0 h 648004"/>
              <a:gd name="connsiteX4" fmla="*/ 0 w 233807"/>
              <a:gd name="connsiteY4" fmla="*/ 648004 h 648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3807" h="648004">
                <a:moveTo>
                  <a:pt x="0" y="648004"/>
                </a:moveTo>
                <a:lnTo>
                  <a:pt x="233807" y="648004"/>
                </a:lnTo>
                <a:lnTo>
                  <a:pt x="233807" y="0"/>
                </a:lnTo>
                <a:lnTo>
                  <a:pt x="0" y="0"/>
                </a:lnTo>
                <a:lnTo>
                  <a:pt x="0" y="648004"/>
                </a:lnTo>
              </a:path>
            </a:pathLst>
          </a:custGeom>
          <a:solidFill>
            <a:srgbClr val="7f2b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2823" y="9713658"/>
            <a:ext cx="12700" cy="368300"/>
          </a:xfrm>
          <a:custGeom>
            <a:avLst/>
            <a:gdLst>
              <a:gd name="connsiteX0" fmla="*/ 6350 w 12700"/>
              <a:gd name="connsiteY0" fmla="*/ 361950 h 368300"/>
              <a:gd name="connsiteX1" fmla="*/ 6350 w 12700"/>
              <a:gd name="connsiteY1" fmla="*/ 6350 h 36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368300">
                <a:moveTo>
                  <a:pt x="6350" y="3619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1257300"/>
            <a:ext cx="4346905" cy="88227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190500" y="9080500"/>
            <a:ext cx="457200" cy="6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Foto: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Crawford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342900"/>
            <a:ext cx="37846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527300" algn="l"/>
              </a:tabLst>
            </a:pPr>
            <a:r>
              <a:rPr lang="en-US" altLang="zh-CN" sz="2600" b="1" dirty="0" smtClean="0">
                <a:solidFill>
                  <a:srgbClr val="7f2c31"/>
                </a:solidFill>
                <a:latin typeface="Times New Roman" pitchFamily="18" charset="0"/>
                <a:cs typeface="Times New Roman" pitchFamily="18" charset="0"/>
              </a:rPr>
              <a:t>MASSIMO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7f2c31"/>
                </a:solidFill>
                <a:latin typeface="Times New Roman" pitchFamily="18" charset="0"/>
                <a:cs typeface="Times New Roman" pitchFamily="18" charset="0"/>
              </a:rPr>
              <a:t>GIORDANO</a:t>
            </a:r>
          </a:p>
          <a:p>
            <a:pPr>
              <a:lnSpc>
                <a:spcPts val="1400"/>
              </a:lnSpc>
              <a:tabLst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INTERVIEW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" y="9702800"/>
            <a:ext cx="88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4500" y="9715500"/>
            <a:ext cx="685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OPERNGLAS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44600" y="9702800"/>
            <a:ext cx="304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3289300"/>
            <a:ext cx="2451100" cy="629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kurzem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Exklusivkünstler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nommierten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CD-Labels,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gerade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erschien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dazu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Soloalbum.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Traum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geworden?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wirklich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sagen.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halben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Welt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Sänger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terwegs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Chance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ergeben,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Exklusivvertrag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Plattenﬁrma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abzu-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schließen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Album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aufzunehmen.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überglücklich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darüber!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enthält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anderem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»Don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Car-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lo«,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»Madama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Butterﬂy«,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»Turandot«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»Andrea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Chenier«,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allesamt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Klassiker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Tenorrepertoires,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unzähligen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Vorgängern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aufgenommen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wur-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denken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schaffen,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trotz-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Aufmerksamkeit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wecken?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Sicherheit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Herausforderung.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Sänger,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Künstler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eigene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Persön-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lichkeit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nähert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Arien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folglich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eigene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ums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allein,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sondern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ums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Gestalten.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versucht,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gestalten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natürlich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Basis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dessen,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Tenöre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Vergangenheit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gemacht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persönliche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terpretation.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hierfür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Beispiel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nennen?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Album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anderem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„Amor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vieta“,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Auftrittsarie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Loris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»Fedora«.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Tenöre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Motto: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„Ich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Tenor!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Schaut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ich!“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Inter-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pretation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Stücks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wichtiger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Ausstellung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stimmlicher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Fähigkeiten.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halte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eher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intimes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Stück,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beginne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sanft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steigere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langsam,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bevor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Schluss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hinaufgeht.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sprachen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bereits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Vorbildfunktion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Gesangs-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größen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Vergangenheit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hören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wusst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Aufnahmen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an?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höre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berühmten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Sänger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Vergangen-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begeht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Erachtens</a:t>
            </a:r>
          </a:p>
          <a:p>
            <a:pPr>
              <a:lnSpc>
                <a:spcPts val="1100"/>
              </a:lnSpc>
              <a:tabLst>
                <a:tab pos="101600" algn="l"/>
                <a:tab pos="2540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Fehler.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Künstler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müssen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7560005" cy="88227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79400" y="2768600"/>
            <a:ext cx="4394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Karriere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italienischen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Tenors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nimmt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Fahrt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auf.</a:t>
            </a:r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Andreas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Laska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sprach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ihm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über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erfüllte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(noch)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unerfüllte</a:t>
            </a:r>
            <a:r>
              <a:rPr lang="en-US" altLang="zh-CN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Träume.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1993900"/>
            <a:ext cx="43815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  <a:tabLst>
							</a:tabLst>
            </a:pPr>
            <a:r>
              <a:rPr lang="en-US" altLang="zh-CN" sz="6000" dirty="0" smtClean="0">
                <a:solidFill>
                  <a:srgbClr val="ffffff"/>
                </a:solidFill>
                <a:latin typeface="Avenir Book" pitchFamily="18" charset="0"/>
                <a:cs typeface="Avenir Book" pitchFamily="18" charset="0"/>
              </a:rPr>
              <a:t>Voller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dirty="0" smtClean="0">
                <a:solidFill>
                  <a:srgbClr val="ffffff"/>
                </a:solidFill>
                <a:latin typeface="Avenir Book" pitchFamily="18" charset="0"/>
                <a:cs typeface="Avenir Book" pitchFamily="18" charset="0"/>
              </a:rPr>
              <a:t>Wunder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92823" y="9713658"/>
            <a:ext cx="12700" cy="368300"/>
          </a:xfrm>
          <a:custGeom>
            <a:avLst/>
            <a:gdLst>
              <a:gd name="connsiteX0" fmla="*/ 6350 w 12700"/>
              <a:gd name="connsiteY0" fmla="*/ 361950 h 368300"/>
              <a:gd name="connsiteX1" fmla="*/ 6350 w 12700"/>
              <a:gd name="connsiteY1" fmla="*/ 6350 h 36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368300">
                <a:moveTo>
                  <a:pt x="6350" y="3619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0" y="0"/>
            <a:ext cx="7559814" cy="4986007"/>
          </a:xfrm>
          <a:custGeom>
            <a:avLst/>
            <a:gdLst>
              <a:gd name="connsiteX0" fmla="*/ 0 w 7559814"/>
              <a:gd name="connsiteY0" fmla="*/ 4986007 h 4986007"/>
              <a:gd name="connsiteX1" fmla="*/ 7559814 w 7559814"/>
              <a:gd name="connsiteY1" fmla="*/ 4986007 h 4986007"/>
              <a:gd name="connsiteX2" fmla="*/ 7559814 w 7559814"/>
              <a:gd name="connsiteY2" fmla="*/ 0 h 4986007"/>
              <a:gd name="connsiteX3" fmla="*/ 0 w 7559814"/>
              <a:gd name="connsiteY3" fmla="*/ 0 h 4986007"/>
              <a:gd name="connsiteX4" fmla="*/ 0 w 7559814"/>
              <a:gd name="connsiteY4" fmla="*/ 4986007 h 4986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59814" h="4986007">
                <a:moveTo>
                  <a:pt x="0" y="4986007"/>
                </a:moveTo>
                <a:lnTo>
                  <a:pt x="7559814" y="4986007"/>
                </a:lnTo>
                <a:lnTo>
                  <a:pt x="7559814" y="0"/>
                </a:lnTo>
                <a:lnTo>
                  <a:pt x="0" y="0"/>
                </a:lnTo>
                <a:lnTo>
                  <a:pt x="0" y="498600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560005" y="4140009"/>
            <a:ext cx="0" cy="5939993"/>
          </a:xfrm>
          <a:custGeom>
            <a:avLst/>
            <a:gdLst>
              <a:gd name="connsiteX0" fmla="*/ 0 w 0"/>
              <a:gd name="connsiteY0" fmla="*/ 5939993 h 5939993"/>
              <a:gd name="connsiteX1" fmla="*/ 0 w 0"/>
              <a:gd name="connsiteY1" fmla="*/ 0 h 5939993"/>
              <a:gd name="connsiteX2" fmla="*/ 0 w 0"/>
              <a:gd name="connsiteY2" fmla="*/ 5939993 h 593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0" h="5939993">
                <a:moveTo>
                  <a:pt x="0" y="5939993"/>
                </a:moveTo>
                <a:lnTo>
                  <a:pt x="0" y="0"/>
                </a:lnTo>
                <a:lnTo>
                  <a:pt x="0" y="593999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0005" cy="10080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5651500" y="9067800"/>
            <a:ext cx="495300" cy="6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Fotos: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Crawford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5727700"/>
            <a:ext cx="2451100" cy="377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Vergangenheit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lernen.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Beispiel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vereh-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Alfredo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Kraus.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Eleganz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Singens,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phrasieren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gestalten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Epoche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geprägt.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bewusst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müssen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Gesangskunst,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gestalterischen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telligenz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lernen.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weiteren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Vorbilder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unbedingt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Franco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Corelli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nennen.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wohl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Gesangsexperten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einig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großartigsten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Gesangsge-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schichte.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Teil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Faszi-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nationskraft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ausgemacht.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Energie,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besondere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Gestaltungsintensität.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glaube,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Lampenﬁeber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zusammenhing.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regelrecht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Angst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davor,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Bühne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gehen.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Angst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Gestaltungs-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kraft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umgemünzt.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Andere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Tenöre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vielleicht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ähnlich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bedeutende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geschafft,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Zuhörer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packen,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Corelli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konnte.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Edita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Gruberova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nennen.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»Norma«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gesungen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nächstes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wiederholen.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Karriere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grenzt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Wunder.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Menge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lernen.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25800" y="5740400"/>
            <a:ext cx="2451100" cy="377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Ihre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Karriere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jüngster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Zeit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rasant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Fahrt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aufgenommen.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diesen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Sprung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Jetset-Leben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erlebt?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bemühe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einfach,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beiden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bleiben,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liebe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Publikum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mitzuteilen.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Wichtigste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Familie: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Frau,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Tochter,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Eltern.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helfen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Kraft.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Ansonsten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genieße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Reisen.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Kunstfreund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besuche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Gastspielen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stets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Museen.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bestimmten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Gemälden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stundenlang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stehenbleiben!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beginnenden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Weltkarriere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gonnen,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erweitern.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Statt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»Manon«,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»La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Bohème«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»L’elisir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d’amore«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jetzt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Werke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»Carmen“«,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»Tosca«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»Don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Carlo«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Programm.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lyrischen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schon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verabschiedet?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Fall!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erlaubt,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dramatischere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Partien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angehe,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lyrische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Parti-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Repertoire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behalten,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etwa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Alfredo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»Traviata«.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wichtig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sonst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verliert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Elastizität;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wäre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gefährlich.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Pavarotti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gemacht;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5181600"/>
            <a:ext cx="6769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„Als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Sänger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teilt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selbst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mit,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kehrt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Inneres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" y="9702800"/>
            <a:ext cx="88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4500" y="9715500"/>
            <a:ext cx="685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OPERNGLAS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44600" y="9702800"/>
            <a:ext cx="304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319670" y="-114350"/>
            <a:ext cx="19050" cy="768705"/>
          </a:xfrm>
          <a:custGeom>
            <a:avLst/>
            <a:gdLst>
              <a:gd name="connsiteX0" fmla="*/ 6350 w 19050"/>
              <a:gd name="connsiteY0" fmla="*/ 6350 h 768705"/>
              <a:gd name="connsiteX1" fmla="*/ 6350 w 19050"/>
              <a:gd name="connsiteY1" fmla="*/ 762355 h 768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0" h="768705">
                <a:moveTo>
                  <a:pt x="6350" y="6350"/>
                </a:moveTo>
                <a:lnTo>
                  <a:pt x="6350" y="762355"/>
                </a:lnTo>
              </a:path>
            </a:pathLst>
          </a:custGeom>
          <a:ln w="12700">
            <a:solidFill>
              <a:srgbClr val="7f2b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60818" y="9713658"/>
            <a:ext cx="12700" cy="368300"/>
          </a:xfrm>
          <a:custGeom>
            <a:avLst/>
            <a:gdLst>
              <a:gd name="connsiteX0" fmla="*/ 6350 w 12700"/>
              <a:gd name="connsiteY0" fmla="*/ 361950 h 368300"/>
              <a:gd name="connsiteX1" fmla="*/ 6350 w 12700"/>
              <a:gd name="connsiteY1" fmla="*/ 6350 h 36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368300">
                <a:moveTo>
                  <a:pt x="6350" y="3619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0" y="4140009"/>
            <a:ext cx="4328820" cy="5939993"/>
          </a:xfrm>
          <a:custGeom>
            <a:avLst/>
            <a:gdLst>
              <a:gd name="connsiteX0" fmla="*/ 0 w 4328820"/>
              <a:gd name="connsiteY0" fmla="*/ 5939993 h 5939993"/>
              <a:gd name="connsiteX1" fmla="*/ 4328820 w 4328820"/>
              <a:gd name="connsiteY1" fmla="*/ 5939993 h 5939993"/>
              <a:gd name="connsiteX2" fmla="*/ 4328820 w 4328820"/>
              <a:gd name="connsiteY2" fmla="*/ 0 h 5939993"/>
              <a:gd name="connsiteX3" fmla="*/ 0 w 4328820"/>
              <a:gd name="connsiteY3" fmla="*/ 0 h 5939993"/>
              <a:gd name="connsiteX4" fmla="*/ 0 w 4328820"/>
              <a:gd name="connsiteY4" fmla="*/ 5939993 h 593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28820" h="5939993">
                <a:moveTo>
                  <a:pt x="0" y="5939993"/>
                </a:moveTo>
                <a:lnTo>
                  <a:pt x="4328820" y="5939993"/>
                </a:lnTo>
                <a:lnTo>
                  <a:pt x="4328820" y="0"/>
                </a:lnTo>
                <a:lnTo>
                  <a:pt x="0" y="0"/>
                </a:lnTo>
                <a:lnTo>
                  <a:pt x="0" y="593999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00"/>
            <a:ext cx="4343400" cy="59525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511800" y="457200"/>
            <a:ext cx="1638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00" b="1" dirty="0" smtClean="0">
                <a:solidFill>
                  <a:srgbClr val="7f2c31"/>
                </a:solidFill>
                <a:latin typeface="Times New Roman" pitchFamily="18" charset="0"/>
                <a:cs typeface="Times New Roman" pitchFamily="18" charset="0"/>
              </a:rPr>
              <a:t>MASSIMO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b="1" dirty="0" smtClean="0">
                <a:solidFill>
                  <a:srgbClr val="7f2c31"/>
                </a:solidFill>
                <a:latin typeface="Times New Roman" pitchFamily="18" charset="0"/>
                <a:cs typeface="Times New Roman" pitchFamily="18" charset="0"/>
              </a:rPr>
              <a:t>GIORDANO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66900" y="1739900"/>
            <a:ext cx="24511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konnte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»Elisir«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nächsten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»Un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ballo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maschera«.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Besonders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häuﬁg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derzeit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Cavarados-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Zürich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etwa,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Hamburg,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Berlin,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Francisco.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Zufall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liegt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besonders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Herzen?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bedeutet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wirklich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sehr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Franco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Zefﬁrelli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dafür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geöffnet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vielfältig!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Cavaradossi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voller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Energie,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stolzer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voller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Liebe: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Liebe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Leben,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Tosca.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bringt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Laufe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Ausdruck.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Letzt-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endlich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Gefühle,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Teil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unseres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Lebens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heute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sind.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Deshalb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versuche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jeder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Produktion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tiefer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Rolle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einzudringen,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wirklich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jedes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Wort,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auszuloten.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span-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45000" y="1917700"/>
            <a:ext cx="2451100" cy="772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nendsten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dritte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Akt.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fest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davon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überzeugt,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Cavaradossi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Sekunde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Begnadigung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durch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Scarpia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glaubt.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Cavaradossi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weiß,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Scarpia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jemanden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begnadigt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hat,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faul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emotionalen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Spannung.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Tosca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euphorisch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träumt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gemeinsa-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Zukunft,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Cavaradossi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scheinbar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Träume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weil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zerstören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weiß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genau,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vergebens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143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überhaupt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Musik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gekommen?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Geschichte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voller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Zufälle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voller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Wunder,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nennt.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musikalischen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Schritte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Block-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ﬂöte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gemacht.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gerade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Neapel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Triest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gezogen,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gleich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gegenüber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unserem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Kirche.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während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Gottesdienste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gespielt.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Priester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Musiklehrer.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fragte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ursprünglich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Steinmetz,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arbei-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jetzt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Hausmeister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Konservatorium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ob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richtige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musikalische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Ausbildung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außen.“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Konservatorium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wolle.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gerne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hätte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Klavier,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Geige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Gitarre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gelernt.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diesen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Instrumenten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gespielt.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hätte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Aufnahmeprüfung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Prüfung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Blockﬂöte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machte.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Gleich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zur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Querﬂöte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gewechselt.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143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Singen?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Langsam!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sagte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besondere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Geschichte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Also: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Mittlerweile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kurz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Diplom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Querﬂöte.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Tages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sagte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Klavierbegleiter,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gelegent-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nebenbei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neapolitani-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Canzonen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begleitete: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„Massimo,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vielleicht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hast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schöne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Vater.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mal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Canzone.“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wirklich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Lust,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eigentlich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keinerlei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Afﬁnität.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äußerlich.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insistiert,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„Core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n’grato“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anstimmte.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sofort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gesagt,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schöne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hätte,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unbedingt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studieren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müsse.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überlegt,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paar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Mal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Begleiter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geübt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schließlich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tatsächlich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Gesangsklasse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vorge-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sungen.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obwohl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zuvor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nur</a:t>
            </a:r>
          </a:p>
          <a:p>
            <a:pPr>
              <a:lnSpc>
                <a:spcPts val="1100"/>
              </a:lnSpc>
              <a:tabLst>
                <a:tab pos="1143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Gesangsunterricht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gehabt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wurde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13600" y="9702800"/>
            <a:ext cx="88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94400" y="9702800"/>
            <a:ext cx="304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13500" y="9715500"/>
            <a:ext cx="685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OPERNGLAS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21310" y="-114350"/>
            <a:ext cx="19050" cy="768705"/>
          </a:xfrm>
          <a:custGeom>
            <a:avLst/>
            <a:gdLst>
              <a:gd name="connsiteX0" fmla="*/ 6350 w 19050"/>
              <a:gd name="connsiteY0" fmla="*/ 6350 h 768705"/>
              <a:gd name="connsiteX1" fmla="*/ 6350 w 19050"/>
              <a:gd name="connsiteY1" fmla="*/ 762355 h 768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0" h="768705">
                <a:moveTo>
                  <a:pt x="6350" y="6350"/>
                </a:moveTo>
                <a:lnTo>
                  <a:pt x="6350" y="762355"/>
                </a:lnTo>
              </a:path>
            </a:pathLst>
          </a:custGeom>
          <a:ln w="12700">
            <a:solidFill>
              <a:srgbClr val="7f2b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2823" y="9713658"/>
            <a:ext cx="12700" cy="368300"/>
          </a:xfrm>
          <a:custGeom>
            <a:avLst/>
            <a:gdLst>
              <a:gd name="connsiteX0" fmla="*/ 6350 w 12700"/>
              <a:gd name="connsiteY0" fmla="*/ 361950 h 368300"/>
              <a:gd name="connsiteX1" fmla="*/ 6350 w 12700"/>
              <a:gd name="connsiteY1" fmla="*/ 6350 h 36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368300">
                <a:moveTo>
                  <a:pt x="6350" y="3619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1007" y="0"/>
            <a:ext cx="4328998" cy="4481106"/>
          </a:xfrm>
          <a:custGeom>
            <a:avLst/>
            <a:gdLst>
              <a:gd name="connsiteX0" fmla="*/ 0 w 4328998"/>
              <a:gd name="connsiteY0" fmla="*/ 4481106 h 4481106"/>
              <a:gd name="connsiteX1" fmla="*/ 4328998 w 4328998"/>
              <a:gd name="connsiteY1" fmla="*/ 4481106 h 4481106"/>
              <a:gd name="connsiteX2" fmla="*/ 4328998 w 4328998"/>
              <a:gd name="connsiteY2" fmla="*/ 0 h 4481106"/>
              <a:gd name="connsiteX3" fmla="*/ 0 w 4328998"/>
              <a:gd name="connsiteY3" fmla="*/ 0 h 4481106"/>
              <a:gd name="connsiteX4" fmla="*/ 0 w 4328998"/>
              <a:gd name="connsiteY4" fmla="*/ 4481106 h 4481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28998" h="4481106">
                <a:moveTo>
                  <a:pt x="0" y="4481106"/>
                </a:moveTo>
                <a:lnTo>
                  <a:pt x="4328998" y="4481106"/>
                </a:lnTo>
                <a:lnTo>
                  <a:pt x="4328998" y="0"/>
                </a:lnTo>
                <a:lnTo>
                  <a:pt x="0" y="0"/>
                </a:lnTo>
                <a:lnTo>
                  <a:pt x="0" y="448110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0"/>
            <a:ext cx="4346905" cy="449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5664200" y="9080500"/>
            <a:ext cx="457200" cy="6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Foto: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Crawford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457200"/>
            <a:ext cx="1638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00" b="1" dirty="0" smtClean="0">
                <a:solidFill>
                  <a:srgbClr val="7f2c31"/>
                </a:solidFill>
                <a:latin typeface="Times New Roman" pitchFamily="18" charset="0"/>
                <a:cs typeface="Times New Roman" pitchFamily="18" charset="0"/>
              </a:rPr>
              <a:t>MASSIMO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b="1" dirty="0" smtClean="0">
                <a:solidFill>
                  <a:srgbClr val="7f2c31"/>
                </a:solidFill>
                <a:latin typeface="Times New Roman" pitchFamily="18" charset="0"/>
                <a:cs typeface="Times New Roman" pitchFamily="18" charset="0"/>
              </a:rPr>
              <a:t>GIORDANO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" y="9702800"/>
            <a:ext cx="88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4500" y="9715500"/>
            <a:ext cx="685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OPERNGLAS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44600" y="9702800"/>
            <a:ext cx="304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7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1930400"/>
            <a:ext cx="2451100" cy="772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Zweiter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Dritter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einhundert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Bewer-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bern.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Flötendiplom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darauf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dennoch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gemacht.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Spielen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heute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Flöte?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Nein.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Triest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letztes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Konzert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gegeben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Uraufführung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seitdem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Flöte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angefasst.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Kurz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Konzert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Schloss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Duino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Triest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internationaler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Musikwettbewerb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statt.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saß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Publikum.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Kandidaten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junger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allenfalls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ich: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Emmanuel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Pahud.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spielen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hörte,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wusste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ich: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spielen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Flötenkasten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geschlossen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ausschließlich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Gesang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widmet.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Entscheidung,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bereut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Später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einmal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Idee,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Tamino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selbst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Flöte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spielen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könnte.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Tamino-Debüt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leider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gekommen…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Beginn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Ihrer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Karriere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erlebt?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schwer,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Fuß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fassen?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Triest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großartige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Lehrerin,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Cecilia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Fusco.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gefördert,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gefordert.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bereits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sechs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Monaten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sangsunterricht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Konzertpodium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geschickt,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anderer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abgesagt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hatte.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dabei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Carlo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Cossutta.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hörte,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Cossutta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Garderobe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einsang,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wollte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kurzerhand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Hause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gehen.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sollte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neben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Meister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bestehen?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Cecilia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Fusco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zugeredet,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Konzert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Feuertaufe.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schließlich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anderes,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Instrumentalist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Publikum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steht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Sänger,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selbst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teilt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quasi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selbst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kehrt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Inneres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außen,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Musikmachen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bekommt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andere,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philosophische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Dimension.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begriffen.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Durchbruch.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Abschluss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einmal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ganze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Ochsentour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gemacht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zunächst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Solopartien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sungen.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Durchbruch?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1997.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Wettbewerb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Spoleto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gewonnen.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Preis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durfte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telpartie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Mozarts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»La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Clemenza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Tito«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Rückwirkend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betrachtet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ziemlich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gewagt.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schließlich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Anfängerpartie.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Dort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hörte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25800" y="4775200"/>
            <a:ext cx="2451100" cy="476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Tenor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Paolo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Barbacini,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damals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Thea-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Parma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leitete.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lud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ihm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Zweitbesetzung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Giuseppe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Sabbatini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Werther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wiederum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Interesse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bei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Agenturen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geweckt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plötzlich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ging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Schlag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Schlag: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folgten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»Don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Pasquale«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Triest,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»Ro-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méo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Juliette«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Parma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Mariella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Devia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schließlich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Jahr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Massenets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Jongleur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Notre-Dame«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Saisoneröffnung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unter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Leitung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Gianluigi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Gelmetti.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weitergehen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Karriere?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Neue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Rollen?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Spannende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Produktionen?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großen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Traum: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möch-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Andrea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Chenier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singen.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faszinierend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vielschichte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Cavaradossi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Werther,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selbst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einbrin-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kann.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liebe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meisten.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Ahnung,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Traum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Wirklichkeit,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meine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Stimme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gewachsen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wird.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Zunächst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kommen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Debüt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Maurizio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»Adriana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Leucouvreur«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Neuproduktion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Angela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Gheorghiu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mein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erster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Gabriele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»Simon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Boccanegra«.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hoffe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jedenfalls,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dieses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Debüt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Parma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stattﬁn-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bislang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keinen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unterschrie-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benen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Vertrag…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italienischen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Opernhäuser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durchlaufen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eini-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Krisenperiode…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wohl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sagen.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Zurzeit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durchlaufen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Italien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überhaupt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dunkle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Kunst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Politik.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hoffen,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dass</a:t>
            </a:r>
          </a:p>
          <a:p>
            <a:pPr>
              <a:lnSpc>
                <a:spcPts val="1100"/>
              </a:lnSpc>
              <a:tabLst>
                <a:tab pos="101600" algn="l"/>
              </a:tabLst>
            </a:pP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bald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wieder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aufwärts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geht!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